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Open Sans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RBZ10xmUDYAFY3UTCqOPATwG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Light-italic.fntdata"/><Relationship Id="rId10" Type="http://schemas.openxmlformats.org/officeDocument/2006/relationships/slide" Target="slides/slide4.xml"/><Relationship Id="rId21" Type="http://schemas.openxmlformats.org/officeDocument/2006/relationships/font" Target="fonts/OpenSansLight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f368315129_1_1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f368315129_1_1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f368315129_1_1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edbfe790f9_1_4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edbfe790f9_1_4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edbfe790f9_1_4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dbfe790f9_1_6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edbfe790f9_1_6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edbfe790f9_1_6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368315129_1_8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f368315129_1_8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f368315129_1_8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dbfe790f9_1_17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edbfe790f9_1_17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edbfe790f9_1_17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f368315129_1_11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f368315129_1_11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f368315129_1_11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dbfe790f9_1_23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edbfe790f9_1_23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edbfe790f9_1_23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131f63dd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7131f63dd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7131f63dd8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57084aa42_3_3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3657084aa42_3_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57084aa42_3_4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657084aa42_3_4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4" name="Google Shape;54;g3657084aa42_3_4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g3657084aa42_3_4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g3657084aa42_3_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57084aa42_3_5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9" name="Google Shape;59;g3657084aa42_3_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57084aa42_3_5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2" name="Google Shape;62;g3657084aa42_3_5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g3657084aa42_3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57084aa42_3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57084aa42_3_60"/>
          <p:cNvSpPr txBox="1"/>
          <p:nvPr>
            <p:ph type="title"/>
          </p:nvPr>
        </p:nvSpPr>
        <p:spPr>
          <a:xfrm>
            <a:off x="526763" y="612424"/>
            <a:ext cx="111444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3657084aa42_3_60"/>
          <p:cNvSpPr txBox="1"/>
          <p:nvPr>
            <p:ph idx="1" type="body"/>
          </p:nvPr>
        </p:nvSpPr>
        <p:spPr>
          <a:xfrm>
            <a:off x="526762" y="1820956"/>
            <a:ext cx="11144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g3657084aa42_3_60"/>
          <p:cNvSpPr txBox="1"/>
          <p:nvPr>
            <p:ph idx="11" type="ftr"/>
          </p:nvPr>
        </p:nvSpPr>
        <p:spPr>
          <a:xfrm>
            <a:off x="1777538" y="6493472"/>
            <a:ext cx="4114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3657084aa42_3_60"/>
          <p:cNvSpPr txBox="1"/>
          <p:nvPr>
            <p:ph idx="12" type="sldNum"/>
          </p:nvPr>
        </p:nvSpPr>
        <p:spPr>
          <a:xfrm>
            <a:off x="11213868" y="6496993"/>
            <a:ext cx="451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">
  <p:cSld name="07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657084aa42_3_65"/>
          <p:cNvSpPr txBox="1"/>
          <p:nvPr>
            <p:ph type="title"/>
          </p:nvPr>
        </p:nvSpPr>
        <p:spPr>
          <a:xfrm>
            <a:off x="611378" y="470516"/>
            <a:ext cx="4217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3657084aa42_3_6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g3657084aa42_3_65"/>
          <p:cNvSpPr txBox="1"/>
          <p:nvPr>
            <p:ph idx="11" type="ftr"/>
          </p:nvPr>
        </p:nvSpPr>
        <p:spPr>
          <a:xfrm>
            <a:off x="1777538" y="6493472"/>
            <a:ext cx="41148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3657084aa42_3_65"/>
          <p:cNvSpPr txBox="1"/>
          <p:nvPr>
            <p:ph idx="12" type="sldNum"/>
          </p:nvPr>
        </p:nvSpPr>
        <p:spPr>
          <a:xfrm>
            <a:off x="11213868" y="6496993"/>
            <a:ext cx="4515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g3657084aa42_3_65"/>
          <p:cNvSpPr/>
          <p:nvPr>
            <p:ph idx="2" type="pic"/>
          </p:nvPr>
        </p:nvSpPr>
        <p:spPr>
          <a:xfrm>
            <a:off x="4547198" y="-20391"/>
            <a:ext cx="7644900" cy="37182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g3657084aa42_3_65"/>
          <p:cNvSpPr/>
          <p:nvPr>
            <p:ph idx="3" type="pic"/>
          </p:nvPr>
        </p:nvSpPr>
        <p:spPr>
          <a:xfrm>
            <a:off x="5271542" y="3700654"/>
            <a:ext cx="6920400" cy="318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657084aa42_3_1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0" name="Google Shape;30;g3657084aa42_3_1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1" name="Google Shape;31;g3657084aa42_3_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57084aa42_3_2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3657084aa42_3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657084aa42_3_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3657084aa42_3_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g3657084aa42_3_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57084aa42_3_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1" name="Google Shape;41;g3657084aa42_3_3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3657084aa42_3_3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g3657084aa42_3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657084aa42_3_3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g3657084aa42_3_3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7" name="Google Shape;47;g3657084aa42_3_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57084aa42_3_4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0" name="Google Shape;50;g3657084aa42_3_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57084aa42_3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657084aa42_3_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657084aa42_3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alendly.com/demo-vizalogix/vizalogix-demo" TargetMode="External"/><Relationship Id="rId4" Type="http://schemas.openxmlformats.org/officeDocument/2006/relationships/hyperlink" Target="https://calendly.com/demo-vizalogix/vizalogix-dem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/>
          <p:nvPr/>
        </p:nvSpPr>
        <p:spPr>
          <a:xfrm flipH="1">
            <a:off x="-9103" y="5969325"/>
            <a:ext cx="12201103" cy="888643"/>
          </a:xfrm>
          <a:custGeom>
            <a:rect b="b" l="l" r="r" t="t"/>
            <a:pathLst>
              <a:path extrusionOk="0" h="848347" w="9421701">
                <a:moveTo>
                  <a:pt x="9421701" y="0"/>
                </a:moveTo>
                <a:lnTo>
                  <a:pt x="1167224" y="0"/>
                </a:lnTo>
                <a:lnTo>
                  <a:pt x="0" y="848347"/>
                </a:lnTo>
                <a:lnTo>
                  <a:pt x="9421701" y="848347"/>
                </a:lnTo>
                <a:lnTo>
                  <a:pt x="9421701" y="0"/>
                </a:lnTo>
                <a:close/>
              </a:path>
            </a:pathLst>
          </a:custGeom>
          <a:solidFill>
            <a:srgbClr val="1F71AD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>
            <p:ph idx="4294967295" type="ctrTitle"/>
          </p:nvPr>
        </p:nvSpPr>
        <p:spPr>
          <a:xfrm>
            <a:off x="347700" y="3488350"/>
            <a:ext cx="61128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7200"/>
              <a:buFont typeface="Roboto Condensed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Your Service Department 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7200"/>
              <a:buFont typeface="Roboto Condensed"/>
              <a:buNone/>
            </a:pPr>
            <a:r>
              <a:rPr b="1" lang="en-US" sz="2400">
                <a:solidFill>
                  <a:srgbClr val="1F71AD"/>
                </a:solidFill>
                <a:latin typeface="Roboto"/>
                <a:ea typeface="Roboto"/>
                <a:cs typeface="Roboto"/>
                <a:sym typeface="Roboto"/>
              </a:rPr>
              <a:t>Completely Connected</a:t>
            </a: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for the First Time.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2" title="Sin título-1.png"/>
          <p:cNvPicPr preferRelativeResize="0"/>
          <p:nvPr/>
        </p:nvPicPr>
        <p:blipFill rotWithShape="1">
          <a:blip r:embed="rId3">
            <a:alphaModFix/>
          </a:blip>
          <a:srcRect b="2486" l="-14500" r="14500" t="0"/>
          <a:stretch/>
        </p:blipFill>
        <p:spPr>
          <a:xfrm>
            <a:off x="5074400" y="0"/>
            <a:ext cx="71176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 title="Logo 01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00" y="1878824"/>
            <a:ext cx="5408526" cy="1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471915" y="6253605"/>
            <a:ext cx="10058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A9BAE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10x+ Revenue Potential</a:t>
            </a: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• Double-digit Increase in</a:t>
            </a: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Billable Tech Hours</a:t>
            </a: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$0 Implementation Fees  •  Live in Days</a:t>
            </a:r>
            <a:endParaRPr b="1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81790" y="1334500"/>
            <a:ext cx="822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THE COMPLETE OPERATING PLATFORM FOR CE &amp; AG EQUIPMENT DEALERS</a:t>
            </a:r>
            <a:endParaRPr b="0" i="0" sz="1200" u="none" cap="none" strike="noStrike">
              <a:solidFill>
                <a:srgbClr val="1F71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DF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368315129_1_13"/>
          <p:cNvSpPr/>
          <p:nvPr/>
        </p:nvSpPr>
        <p:spPr>
          <a:xfrm>
            <a:off x="640080" y="45720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THE PROBLEM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f368315129_1_13"/>
          <p:cNvSpPr/>
          <p:nvPr/>
        </p:nvSpPr>
        <p:spPr>
          <a:xfrm>
            <a:off x="640080" y="777240"/>
            <a:ext cx="10881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600"/>
              <a:buFont typeface="Cambria"/>
              <a:buNone/>
            </a:pPr>
            <a:r>
              <a:rPr b="1" i="0" lang="en-US" sz="2600" u="none" cap="none" strike="noStrike">
                <a:solidFill>
                  <a:srgbClr val="0D1B2A"/>
                </a:solidFill>
                <a:latin typeface="Cambria"/>
                <a:ea typeface="Cambria"/>
                <a:cs typeface="Cambria"/>
                <a:sym typeface="Cambria"/>
              </a:rPr>
              <a:t>Your service department is running on systems that don't talk to each other.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f368315129_1_13"/>
          <p:cNvSpPr/>
          <p:nvPr/>
        </p:nvSpPr>
        <p:spPr>
          <a:xfrm>
            <a:off x="640080" y="1691640"/>
            <a:ext cx="10515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Most departments run three, four, maybe five different systems just to manage the operation. The tools work fine on their own</a:t>
            </a:r>
            <a:r>
              <a:rPr lang="en-US" sz="1300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, but</a:t>
            </a:r>
            <a:r>
              <a:rPr b="0" i="0" lang="en-US" sz="13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 nothing connects between them, and every disconnect is revenue earned but never collected.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f368315129_1_13"/>
          <p:cNvSpPr/>
          <p:nvPr/>
        </p:nvSpPr>
        <p:spPr>
          <a:xfrm>
            <a:off x="640080" y="2514600"/>
            <a:ext cx="566928" cy="566928"/>
          </a:xfrm>
          <a:prstGeom prst="ellipse">
            <a:avLst/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f368315129_1_13"/>
          <p:cNvSpPr/>
          <p:nvPr/>
        </p:nvSpPr>
        <p:spPr>
          <a:xfrm>
            <a:off x="640080" y="2514600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6"/>
              <a:buFont typeface="Calibri"/>
              <a:buNone/>
            </a:pPr>
            <a:r>
              <a:rPr b="0" i="0" lang="en-US" sz="173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📡</a:t>
            </a:r>
            <a:endParaRPr b="0" i="0" sz="17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f368315129_1_13"/>
          <p:cNvSpPr/>
          <p:nvPr/>
        </p:nvSpPr>
        <p:spPr>
          <a:xfrm>
            <a:off x="1417320" y="2487168"/>
            <a:ext cx="9692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Dispatch, support &amp; quoting run as separate islands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f368315129_1_13"/>
          <p:cNvSpPr/>
          <p:nvPr/>
        </p:nvSpPr>
        <p:spPr>
          <a:xfrm>
            <a:off x="1417320" y="2834640"/>
            <a:ext cx="9692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Dispatchers chase status by phone all day — visibility disappears the moment a job leaves the board.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f368315129_1_13"/>
          <p:cNvSpPr/>
          <p:nvPr/>
        </p:nvSpPr>
        <p:spPr>
          <a:xfrm>
            <a:off x="640080" y="3447288"/>
            <a:ext cx="566928" cy="566928"/>
          </a:xfrm>
          <a:prstGeom prst="ellipse">
            <a:avLst/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f368315129_1_13"/>
          <p:cNvSpPr/>
          <p:nvPr/>
        </p:nvSpPr>
        <p:spPr>
          <a:xfrm>
            <a:off x="640080" y="3447288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6"/>
              <a:buFont typeface="Calibri"/>
              <a:buNone/>
            </a:pPr>
            <a:r>
              <a:rPr b="0" i="0" lang="en-US" sz="173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📵</a:t>
            </a:r>
            <a:endParaRPr b="0" i="0" sz="17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f368315129_1_13"/>
          <p:cNvSpPr/>
          <p:nvPr/>
        </p:nvSpPr>
        <p:spPr>
          <a:xfrm>
            <a:off x="1417320" y="3419856"/>
            <a:ext cx="9692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Work happens outside the system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f368315129_1_13"/>
          <p:cNvSpPr/>
          <p:nvPr/>
        </p:nvSpPr>
        <p:spPr>
          <a:xfrm>
            <a:off x="1417320" y="3767328"/>
            <a:ext cx="9692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Senior techs solve problems all day over calls and texts. None of it touches an invoice.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f368315129_1_13"/>
          <p:cNvSpPr/>
          <p:nvPr/>
        </p:nvSpPr>
        <p:spPr>
          <a:xfrm>
            <a:off x="640080" y="4379976"/>
            <a:ext cx="566928" cy="566928"/>
          </a:xfrm>
          <a:prstGeom prst="ellipse">
            <a:avLst/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f368315129_1_13"/>
          <p:cNvSpPr/>
          <p:nvPr/>
        </p:nvSpPr>
        <p:spPr>
          <a:xfrm>
            <a:off x="640080" y="4379976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6"/>
              <a:buFont typeface="Calibri"/>
              <a:buNone/>
            </a:pPr>
            <a:r>
              <a:rPr b="0" i="0" lang="en-US" sz="173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📉</a:t>
            </a:r>
            <a:endParaRPr b="0" i="0" sz="17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f368315129_1_13"/>
          <p:cNvSpPr/>
          <p:nvPr/>
        </p:nvSpPr>
        <p:spPr>
          <a:xfrm>
            <a:off x="1417320" y="4352544"/>
            <a:ext cx="9692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Revenue falls between the cracks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f368315129_1_13"/>
          <p:cNvSpPr/>
          <p:nvPr/>
        </p:nvSpPr>
        <p:spPr>
          <a:xfrm>
            <a:off x="1417320" y="4700016"/>
            <a:ext cx="9692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Techs see additional work on every machine. Without a capture workflow, it walks out the door with them.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f368315129_1_13"/>
          <p:cNvSpPr/>
          <p:nvPr/>
        </p:nvSpPr>
        <p:spPr>
          <a:xfrm>
            <a:off x="640080" y="5312664"/>
            <a:ext cx="566928" cy="566928"/>
          </a:xfrm>
          <a:prstGeom prst="ellipse">
            <a:avLst/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f368315129_1_13"/>
          <p:cNvSpPr/>
          <p:nvPr/>
        </p:nvSpPr>
        <p:spPr>
          <a:xfrm>
            <a:off x="640080" y="5312664"/>
            <a:ext cx="566928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6"/>
              <a:buFont typeface="Calibri"/>
              <a:buNone/>
            </a:pPr>
            <a:r>
              <a:rPr b="0" i="0" lang="en-US" sz="173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⌛</a:t>
            </a:r>
            <a:endParaRPr b="0" i="0" sz="17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f368315129_1_13"/>
          <p:cNvSpPr/>
          <p:nvPr/>
        </p:nvSpPr>
        <p:spPr>
          <a:xfrm>
            <a:off x="1417320" y="5285232"/>
            <a:ext cx="9692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Every step is a manual handoff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f368315129_1_13"/>
          <p:cNvSpPr/>
          <p:nvPr/>
        </p:nvSpPr>
        <p:spPr>
          <a:xfrm>
            <a:off x="1417320" y="5632704"/>
            <a:ext cx="9692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250"/>
              <a:buFont typeface="Calibri"/>
              <a:buNone/>
            </a:pPr>
            <a:r>
              <a:rPr b="0" i="0" lang="en-US" sz="12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A quote leaves the service writer's desk and lands in an inbox. No follow-up. No pipeline visibility.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f368315129_1_13"/>
          <p:cNvSpPr/>
          <p:nvPr/>
        </p:nvSpPr>
        <p:spPr>
          <a:xfrm>
            <a:off x="0" y="0"/>
            <a:ext cx="12192000" cy="97500"/>
          </a:xfrm>
          <a:prstGeom prst="rect">
            <a:avLst/>
          </a:prstGeom>
          <a:solidFill>
            <a:srgbClr val="1F71AD"/>
          </a:solidFill>
          <a:ln cap="flat" cmpd="sng" w="12700">
            <a:solidFill>
              <a:srgbClr val="1F71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dbfe790f9_1_44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WHAT THIS IS COSTING YOU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edbfe790f9_1_44"/>
          <p:cNvSpPr/>
          <p:nvPr/>
        </p:nvSpPr>
        <p:spPr>
          <a:xfrm>
            <a:off x="548640" y="777240"/>
            <a:ext cx="10515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gap is revenue your department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earned but never collected.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edbfe790f9_1_44"/>
          <p:cNvSpPr/>
          <p:nvPr/>
        </p:nvSpPr>
        <p:spPr>
          <a:xfrm>
            <a:off x="548640" y="2057400"/>
            <a:ext cx="11064240" cy="868680"/>
          </a:xfrm>
          <a:prstGeom prst="rect">
            <a:avLst/>
          </a:prstGeom>
          <a:solidFill>
            <a:srgbClr val="1A2E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edbfe790f9_1_44"/>
          <p:cNvSpPr/>
          <p:nvPr/>
        </p:nvSpPr>
        <p:spPr>
          <a:xfrm>
            <a:off x="822960" y="2057400"/>
            <a:ext cx="237744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Support calls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edbfe790f9_1_44"/>
          <p:cNvSpPr/>
          <p:nvPr/>
        </p:nvSpPr>
        <p:spPr>
          <a:xfrm>
            <a:off x="3383280" y="2057400"/>
            <a:ext cx="79552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C9D4DE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Senior techs solve problems all day over calls, texts, FaceTime, and Whatsapp</a:t>
            </a:r>
            <a:r>
              <a:rPr lang="en-US" sz="1200">
                <a:solidFill>
                  <a:srgbClr val="C9D4DE"/>
                </a:solidFill>
              </a:rPr>
              <a:t>. Custom calls in for a quick troubleshoot.</a:t>
            </a: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rgbClr val="C9D4DE"/>
                </a:solidFill>
              </a:rPr>
              <a:t>N</a:t>
            </a: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one of it touches an invoice.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edbfe790f9_1_44"/>
          <p:cNvSpPr/>
          <p:nvPr/>
        </p:nvSpPr>
        <p:spPr>
          <a:xfrm>
            <a:off x="548640" y="2926080"/>
            <a:ext cx="11064240" cy="868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edbfe790f9_1_44"/>
          <p:cNvSpPr/>
          <p:nvPr/>
        </p:nvSpPr>
        <p:spPr>
          <a:xfrm>
            <a:off x="822960" y="2926080"/>
            <a:ext cx="237744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Field findings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edbfe790f9_1_44"/>
          <p:cNvSpPr/>
          <p:nvPr/>
        </p:nvSpPr>
        <p:spPr>
          <a:xfrm>
            <a:off x="3383280" y="2926080"/>
            <a:ext cx="79552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C9D4DE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Techs see additional work on every machine. Without a capture workflow, it walks out the door with them.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edbfe790f9_1_44"/>
          <p:cNvSpPr/>
          <p:nvPr/>
        </p:nvSpPr>
        <p:spPr>
          <a:xfrm>
            <a:off x="548640" y="3794760"/>
            <a:ext cx="11064240" cy="868680"/>
          </a:xfrm>
          <a:prstGeom prst="rect">
            <a:avLst/>
          </a:prstGeom>
          <a:solidFill>
            <a:srgbClr val="1A2E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edbfe790f9_1_44"/>
          <p:cNvSpPr/>
          <p:nvPr/>
        </p:nvSpPr>
        <p:spPr>
          <a:xfrm>
            <a:off x="822960" y="3794760"/>
            <a:ext cx="237744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Quotes written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edbfe790f9_1_44"/>
          <p:cNvSpPr/>
          <p:nvPr/>
        </p:nvSpPr>
        <p:spPr>
          <a:xfrm>
            <a:off x="3383280" y="3794760"/>
            <a:ext cx="79552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C9D4DE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A quote leaves the service writer's desk and lands in an inbox. No follow-up. No pipeline visibility.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edbfe790f9_1_44"/>
          <p:cNvSpPr/>
          <p:nvPr/>
        </p:nvSpPr>
        <p:spPr>
          <a:xfrm>
            <a:off x="548640" y="4663440"/>
            <a:ext cx="11064240" cy="86868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edbfe790f9_1_44"/>
          <p:cNvSpPr/>
          <p:nvPr/>
        </p:nvSpPr>
        <p:spPr>
          <a:xfrm>
            <a:off x="822960" y="4663440"/>
            <a:ext cx="237744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Dispatch visibility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edbfe790f9_1_44"/>
          <p:cNvSpPr/>
          <p:nvPr/>
        </p:nvSpPr>
        <p:spPr>
          <a:xfrm>
            <a:off x="3383280" y="4663440"/>
            <a:ext cx="7955280" cy="86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C9D4DE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D4DE"/>
                </a:solidFill>
                <a:latin typeface="Arial"/>
                <a:ea typeface="Arial"/>
                <a:cs typeface="Arial"/>
                <a:sym typeface="Arial"/>
              </a:rPr>
              <a:t>After a job leaves the board, real-time visibility disappears. Dispatchers chase status by phone all day.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edbfe790f9_1_44"/>
          <p:cNvSpPr/>
          <p:nvPr/>
        </p:nvSpPr>
        <p:spPr>
          <a:xfrm>
            <a:off x="548640" y="5715000"/>
            <a:ext cx="11064240" cy="640080"/>
          </a:xfrm>
          <a:prstGeom prst="roundRect">
            <a:avLst>
              <a:gd fmla="val 11429" name="adj"/>
            </a:avLst>
          </a:prstGeom>
          <a:solidFill>
            <a:srgbClr val="1F71AD">
              <a:alpha val="14901"/>
            </a:srgbClr>
          </a:solidFill>
          <a:ln cap="flat" cmpd="sng" w="12700">
            <a:solidFill>
              <a:srgbClr val="00AD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edbfe790f9_1_44"/>
          <p:cNvSpPr/>
          <p:nvPr/>
        </p:nvSpPr>
        <p:spPr>
          <a:xfrm>
            <a:off x="822960" y="571500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gap is revenue your department earned </a:t>
            </a:r>
            <a:r>
              <a:rPr b="1" i="0" lang="en-US" sz="1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but never collected.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edbfe790f9_1_44"/>
          <p:cNvSpPr/>
          <p:nvPr/>
        </p:nvSpPr>
        <p:spPr>
          <a:xfrm>
            <a:off x="11521440" y="644652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C8D0D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4F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dbfe790f9_1_66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THE SOLUTION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edbfe790f9_1_66"/>
          <p:cNvSpPr/>
          <p:nvPr/>
        </p:nvSpPr>
        <p:spPr>
          <a:xfrm>
            <a:off x="548640" y="777240"/>
            <a:ext cx="1078992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One connected platform. </a:t>
            </a:r>
            <a:r>
              <a:rPr b="1" i="0" lang="en-US" sz="27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b="1" lang="en-US" sz="2700">
                <a:solidFill>
                  <a:srgbClr val="1F71AD"/>
                </a:solidFill>
              </a:rPr>
              <a:t> b</a:t>
            </a:r>
            <a:r>
              <a:rPr b="1" i="0" lang="en-US" sz="27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uilt for </a:t>
            </a:r>
            <a:r>
              <a:rPr b="1" lang="en-US" sz="2700">
                <a:solidFill>
                  <a:srgbClr val="1F71AD"/>
                </a:solidFill>
              </a:rPr>
              <a:t>your service</a:t>
            </a:r>
            <a:r>
              <a:rPr b="1" i="0" lang="en-US" sz="27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 operation.</a:t>
            </a:r>
            <a:endParaRPr b="0" i="0" sz="2700" u="none" cap="none" strike="noStrike">
              <a:solidFill>
                <a:srgbClr val="1F71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edbfe790f9_1_66"/>
          <p:cNvSpPr/>
          <p:nvPr/>
        </p:nvSpPr>
        <p:spPr>
          <a:xfrm>
            <a:off x="548640" y="1828800"/>
            <a:ext cx="106070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A5568"/>
                </a:solidFill>
                <a:latin typeface="Arial"/>
                <a:ea typeface="Arial"/>
                <a:cs typeface="Arial"/>
                <a:sym typeface="Arial"/>
              </a:rPr>
              <a:t>The VizaLogix Service Suite replaces disconnected systems with one connected platform, built specifically for CE</a:t>
            </a:r>
            <a:r>
              <a:rPr lang="en-US" sz="1350">
                <a:solidFill>
                  <a:srgbClr val="4A5568"/>
                </a:solidFill>
              </a:rPr>
              <a:t> &amp; Ag </a:t>
            </a:r>
            <a:r>
              <a:rPr b="0" i="0" lang="en-US" sz="1350" u="none" cap="none" strike="noStrike">
                <a:solidFill>
                  <a:srgbClr val="4A5568"/>
                </a:solidFill>
                <a:latin typeface="Arial"/>
                <a:ea typeface="Arial"/>
                <a:cs typeface="Arial"/>
                <a:sym typeface="Arial"/>
              </a:rPr>
              <a:t>service departments. Dispatch, remote support, field documentation, inspections, on-site capture, quoting, approvals, time cards, preventative maintenance. One workflow, one place, one operational view of everything.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edbfe790f9_1_66"/>
          <p:cNvSpPr/>
          <p:nvPr/>
        </p:nvSpPr>
        <p:spPr>
          <a:xfrm>
            <a:off x="548640" y="2697480"/>
            <a:ext cx="11064240" cy="960120"/>
          </a:xfrm>
          <a:prstGeom prst="roundRect">
            <a:avLst>
              <a:gd fmla="val 7619" name="adj"/>
            </a:avLst>
          </a:prstGeom>
          <a:solidFill>
            <a:srgbClr val="E8F4FC"/>
          </a:solidFill>
          <a:ln cap="flat" cmpd="sng" w="9525">
            <a:solidFill>
              <a:srgbClr val="1F71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edbfe790f9_1_66"/>
          <p:cNvSpPr/>
          <p:nvPr/>
        </p:nvSpPr>
        <p:spPr>
          <a:xfrm>
            <a:off x="868680" y="2697480"/>
            <a:ext cx="1042416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50"/>
              <a:buFont typeface="Arial"/>
              <a:buNone/>
            </a:pPr>
            <a:r>
              <a:rPr b="1" i="1" lang="en-US" sz="13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There is no other platform </a:t>
            </a:r>
            <a:r>
              <a:rPr b="0" i="1" lang="en-US" sz="1350" u="none" cap="none" strike="noStrike">
                <a:solidFill>
                  <a:srgbClr val="4A5568"/>
                </a:solidFill>
                <a:latin typeface="Arial"/>
                <a:ea typeface="Arial"/>
                <a:cs typeface="Arial"/>
                <a:sym typeface="Arial"/>
              </a:rPr>
              <a:t>purpose-built for the CRM, workflow, and revenue intelligence needs of CE &amp; Ag equipment dealerships. VizaLogix is not one of the options in this space. </a:t>
            </a:r>
            <a:r>
              <a:rPr b="1" i="1" lang="en-US" sz="135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It is the option.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edbfe790f9_1_66"/>
          <p:cNvSpPr/>
          <p:nvPr/>
        </p:nvSpPr>
        <p:spPr>
          <a:xfrm>
            <a:off x="548640" y="388620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050">
                <a:solidFill>
                  <a:srgbClr val="1F71AD"/>
                </a:solidFill>
              </a:rPr>
              <a:t>SERVICE</a:t>
            </a:r>
            <a:r>
              <a:rPr b="1" i="0" lang="en-US" sz="105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 WORKFLOW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edbfe790f9_1_66"/>
          <p:cNvSpPr/>
          <p:nvPr/>
        </p:nvSpPr>
        <p:spPr>
          <a:xfrm>
            <a:off x="548640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edbfe790f9_1_66"/>
          <p:cNvSpPr/>
          <p:nvPr/>
        </p:nvSpPr>
        <p:spPr>
          <a:xfrm>
            <a:off x="603504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edbfe790f9_1_66"/>
          <p:cNvSpPr/>
          <p:nvPr/>
        </p:nvSpPr>
        <p:spPr>
          <a:xfrm>
            <a:off x="621792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Technician Now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edbfe790f9_1_66"/>
          <p:cNvSpPr/>
          <p:nvPr/>
        </p:nvSpPr>
        <p:spPr>
          <a:xfrm>
            <a:off x="621792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Dispatch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edbfe790f9_1_66"/>
          <p:cNvSpPr/>
          <p:nvPr/>
        </p:nvSpPr>
        <p:spPr>
          <a:xfrm>
            <a:off x="2410968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edbfe790f9_1_66"/>
          <p:cNvSpPr/>
          <p:nvPr/>
        </p:nvSpPr>
        <p:spPr>
          <a:xfrm>
            <a:off x="2465832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edbfe790f9_1_66"/>
          <p:cNvSpPr/>
          <p:nvPr/>
        </p:nvSpPr>
        <p:spPr>
          <a:xfrm>
            <a:off x="2484120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Mobile App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edbfe790f9_1_66"/>
          <p:cNvSpPr/>
          <p:nvPr/>
        </p:nvSpPr>
        <p:spPr>
          <a:xfrm>
            <a:off x="2484120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Field Execution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edbfe790f9_1_66"/>
          <p:cNvSpPr/>
          <p:nvPr/>
        </p:nvSpPr>
        <p:spPr>
          <a:xfrm>
            <a:off x="4273296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edbfe790f9_1_66"/>
          <p:cNvSpPr/>
          <p:nvPr/>
        </p:nvSpPr>
        <p:spPr>
          <a:xfrm>
            <a:off x="4328160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edbfe790f9_1_66"/>
          <p:cNvSpPr/>
          <p:nvPr/>
        </p:nvSpPr>
        <p:spPr>
          <a:xfrm>
            <a:off x="4346448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TethrIt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edbfe790f9_1_66"/>
          <p:cNvSpPr/>
          <p:nvPr/>
        </p:nvSpPr>
        <p:spPr>
          <a:xfrm>
            <a:off x="4346448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Remote Support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edbfe790f9_1_66"/>
          <p:cNvSpPr/>
          <p:nvPr/>
        </p:nvSpPr>
        <p:spPr>
          <a:xfrm>
            <a:off x="6135624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edbfe790f9_1_66"/>
          <p:cNvSpPr/>
          <p:nvPr/>
        </p:nvSpPr>
        <p:spPr>
          <a:xfrm>
            <a:off x="6190488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edbfe790f9_1_66"/>
          <p:cNvSpPr/>
          <p:nvPr/>
        </p:nvSpPr>
        <p:spPr>
          <a:xfrm>
            <a:off x="6208776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Inspections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edbfe790f9_1_66"/>
          <p:cNvSpPr/>
          <p:nvPr/>
        </p:nvSpPr>
        <p:spPr>
          <a:xfrm>
            <a:off x="6208776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edbfe790f9_1_66"/>
          <p:cNvSpPr/>
          <p:nvPr/>
        </p:nvSpPr>
        <p:spPr>
          <a:xfrm>
            <a:off x="7997952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edbfe790f9_1_66"/>
          <p:cNvSpPr/>
          <p:nvPr/>
        </p:nvSpPr>
        <p:spPr>
          <a:xfrm>
            <a:off x="8052816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edbfe790f9_1_66"/>
          <p:cNvSpPr/>
          <p:nvPr/>
        </p:nvSpPr>
        <p:spPr>
          <a:xfrm>
            <a:off x="8071104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TINCapture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edbfe790f9_1_66"/>
          <p:cNvSpPr/>
          <p:nvPr/>
        </p:nvSpPr>
        <p:spPr>
          <a:xfrm>
            <a:off x="8071104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Revenue Capture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edbfe790f9_1_66"/>
          <p:cNvSpPr/>
          <p:nvPr/>
        </p:nvSpPr>
        <p:spPr>
          <a:xfrm>
            <a:off x="9860280" y="4251960"/>
            <a:ext cx="1752600" cy="777240"/>
          </a:xfrm>
          <a:prstGeom prst="roundRect">
            <a:avLst>
              <a:gd fmla="val 7059" name="adj"/>
            </a:avLst>
          </a:prstGeom>
          <a:solidFill>
            <a:srgbClr val="F7F9FB"/>
          </a:solidFill>
          <a:ln cap="flat" cmpd="sng" w="9525">
            <a:solidFill>
              <a:srgbClr val="E8ED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edbfe790f9_1_66"/>
          <p:cNvSpPr/>
          <p:nvPr/>
        </p:nvSpPr>
        <p:spPr>
          <a:xfrm>
            <a:off x="9915144" y="4160520"/>
            <a:ext cx="274320" cy="274320"/>
          </a:xfrm>
          <a:prstGeom prst="ellipse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edbfe790f9_1_66"/>
          <p:cNvSpPr/>
          <p:nvPr/>
        </p:nvSpPr>
        <p:spPr>
          <a:xfrm>
            <a:off x="9933432" y="4416552"/>
            <a:ext cx="160629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ELM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edbfe790f9_1_66"/>
          <p:cNvSpPr/>
          <p:nvPr/>
        </p:nvSpPr>
        <p:spPr>
          <a:xfrm>
            <a:off x="9933432" y="4690872"/>
            <a:ext cx="160629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850"/>
              <a:buFont typeface="Arial"/>
              <a:buNone/>
            </a:pPr>
            <a:r>
              <a:rPr b="0" i="0" lang="en-US" sz="85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Quoting &amp; Pipeline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edbfe790f9_1_66"/>
          <p:cNvSpPr/>
          <p:nvPr/>
        </p:nvSpPr>
        <p:spPr>
          <a:xfrm>
            <a:off x="11521440" y="644652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C8D0DA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edbfe790f9_1_66"/>
          <p:cNvSpPr/>
          <p:nvPr/>
        </p:nvSpPr>
        <p:spPr>
          <a:xfrm>
            <a:off x="0" y="0"/>
            <a:ext cx="12192000" cy="97500"/>
          </a:xfrm>
          <a:prstGeom prst="rect">
            <a:avLst/>
          </a:prstGeom>
          <a:solidFill>
            <a:srgbClr val="1F71AD"/>
          </a:solidFill>
          <a:ln cap="flat" cmpd="sng" w="12700">
            <a:solidFill>
              <a:srgbClr val="1F71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edbfe790f9_1_66"/>
          <p:cNvSpPr/>
          <p:nvPr/>
        </p:nvSpPr>
        <p:spPr>
          <a:xfrm>
            <a:off x="655355" y="5280658"/>
            <a:ext cx="10881300" cy="914400"/>
          </a:xfrm>
          <a:prstGeom prst="roundRect">
            <a:avLst>
              <a:gd fmla="val 7000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edbfe790f9_1_66"/>
          <p:cNvSpPr/>
          <p:nvPr/>
        </p:nvSpPr>
        <p:spPr>
          <a:xfrm>
            <a:off x="883955" y="5463538"/>
            <a:ext cx="548700" cy="548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edbfe790f9_1_66"/>
          <p:cNvSpPr/>
          <p:nvPr/>
        </p:nvSpPr>
        <p:spPr>
          <a:xfrm>
            <a:off x="883955" y="5463538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Calibri"/>
              <a:buNone/>
            </a:pPr>
            <a:r>
              <a:rPr b="0" i="0" lang="en-US" sz="168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🛠️</a:t>
            </a:r>
            <a:endParaRPr b="0" i="0" sz="16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edbfe790f9_1_66"/>
          <p:cNvSpPr/>
          <p:nvPr/>
        </p:nvSpPr>
        <p:spPr>
          <a:xfrm>
            <a:off x="1615475" y="5436106"/>
            <a:ext cx="9692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+ PM Expert </a:t>
            </a:r>
            <a:r>
              <a:rPr b="0" i="0" lang="en-US" sz="13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— the industry's first OEM-agnostic preventative maintenance command center. Connects with ELM to identify PM opportunities before your customers do.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edbfe790f9_1_66"/>
          <p:cNvSpPr/>
          <p:nvPr/>
        </p:nvSpPr>
        <p:spPr>
          <a:xfrm>
            <a:off x="4133593" y="3863270"/>
            <a:ext cx="100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8D0D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edbfe790f9_1_66"/>
          <p:cNvSpPr/>
          <p:nvPr/>
        </p:nvSpPr>
        <p:spPr>
          <a:xfrm>
            <a:off x="2279412" y="3863270"/>
            <a:ext cx="100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8D0D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edbfe790f9_1_66"/>
          <p:cNvSpPr/>
          <p:nvPr/>
        </p:nvSpPr>
        <p:spPr>
          <a:xfrm>
            <a:off x="5993943" y="3863270"/>
            <a:ext cx="100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8D0D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edbfe790f9_1_66"/>
          <p:cNvSpPr/>
          <p:nvPr/>
        </p:nvSpPr>
        <p:spPr>
          <a:xfrm>
            <a:off x="7875046" y="3863270"/>
            <a:ext cx="100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8D0D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edbfe790f9_1_66"/>
          <p:cNvSpPr/>
          <p:nvPr/>
        </p:nvSpPr>
        <p:spPr>
          <a:xfrm>
            <a:off x="9718583" y="3863270"/>
            <a:ext cx="100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8D0DA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f368315129_1_83"/>
          <p:cNvSpPr/>
          <p:nvPr/>
        </p:nvSpPr>
        <p:spPr>
          <a:xfrm>
            <a:off x="640080" y="45720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WHAT THIS MEANS FOR YOUR NUMBERS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f368315129_1_83"/>
          <p:cNvSpPr/>
          <p:nvPr/>
        </p:nvSpPr>
        <p:spPr>
          <a:xfrm>
            <a:off x="640080" y="777240"/>
            <a:ext cx="108813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0D1B2A"/>
                </a:solidFill>
                <a:latin typeface="Cambria"/>
                <a:ea typeface="Cambria"/>
                <a:cs typeface="Cambria"/>
                <a:sym typeface="Cambria"/>
              </a:rPr>
              <a:t>More completed work, more revenue — from the team you already have.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f368315129_1_83"/>
          <p:cNvSpPr/>
          <p:nvPr/>
        </p:nvSpPr>
        <p:spPr>
          <a:xfrm>
            <a:off x="640080" y="150876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Modeled impact based on eliminating the specific inefficiencies shown on the previous slide</a:t>
            </a:r>
            <a:r>
              <a:rPr i="1" lang="en-US" sz="1200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. N</a:t>
            </a:r>
            <a:r>
              <a:rPr b="0" i="1" lang="en-US" sz="120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ot a guarantee, a projection of what closing those gaps is worth.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f368315129_1_83"/>
          <p:cNvSpPr/>
          <p:nvPr/>
        </p:nvSpPr>
        <p:spPr>
          <a:xfrm>
            <a:off x="640080" y="2148840"/>
            <a:ext cx="2651760" cy="3200400"/>
          </a:xfrm>
          <a:prstGeom prst="roundRect">
            <a:avLst>
              <a:gd fmla="val 2414" name="adj"/>
            </a:avLst>
          </a:prstGeom>
          <a:solidFill>
            <a:srgbClr val="F7F9FB"/>
          </a:solidFill>
          <a:ln>
            <a:noFill/>
          </a:ln>
          <a:effectLst>
            <a:outerShdw blurRad="101600" rotWithShape="0" algn="bl" dir="2700000" dist="38100">
              <a:srgbClr val="0D1B2A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f368315129_1_83"/>
          <p:cNvSpPr/>
          <p:nvPr/>
        </p:nvSpPr>
        <p:spPr>
          <a:xfrm>
            <a:off x="841248" y="237744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01 · Unproductive Technician Labor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f368315129_1_83"/>
          <p:cNvSpPr/>
          <p:nvPr/>
        </p:nvSpPr>
        <p:spPr>
          <a:xfrm>
            <a:off x="841248" y="2926080"/>
            <a:ext cx="2249424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2600"/>
              <a:buFont typeface="Cambria"/>
              <a:buNone/>
            </a:pPr>
            <a:r>
              <a:rPr b="1" i="0" lang="en-US" sz="2600" u="none" cap="none" strike="noStrike">
                <a:solidFill>
                  <a:srgbClr val="1F71AD"/>
                </a:solidFill>
                <a:latin typeface="Cambria"/>
                <a:ea typeface="Cambria"/>
                <a:cs typeface="Cambria"/>
                <a:sym typeface="Cambria"/>
              </a:rPr>
              <a:t>Double-Digit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f368315129_1_83"/>
          <p:cNvSpPr/>
          <p:nvPr/>
        </p:nvSpPr>
        <p:spPr>
          <a:xfrm>
            <a:off x="841248" y="347472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increase in monthly billable hours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f368315129_1_83"/>
          <p:cNvSpPr/>
          <p:nvPr/>
        </p:nvSpPr>
        <p:spPr>
          <a:xfrm>
            <a:off x="841248" y="4023360"/>
            <a:ext cx="2249424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Technician Now and TethrIt eliminate fragmented scheduling, poor dispatch, and unnecessary travel.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f368315129_1_83"/>
          <p:cNvSpPr/>
          <p:nvPr/>
        </p:nvSpPr>
        <p:spPr>
          <a:xfrm>
            <a:off x="3410712" y="2148840"/>
            <a:ext cx="2651760" cy="3200400"/>
          </a:xfrm>
          <a:prstGeom prst="roundRect">
            <a:avLst>
              <a:gd fmla="val 2414" name="adj"/>
            </a:avLst>
          </a:prstGeom>
          <a:solidFill>
            <a:srgbClr val="F7F9FB"/>
          </a:solidFill>
          <a:ln>
            <a:noFill/>
          </a:ln>
          <a:effectLst>
            <a:outerShdw blurRad="101600" rotWithShape="0" algn="bl" dir="2700000" dist="38100">
              <a:srgbClr val="0D1B2A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f368315129_1_83"/>
          <p:cNvSpPr/>
          <p:nvPr/>
        </p:nvSpPr>
        <p:spPr>
          <a:xfrm>
            <a:off x="3611880" y="237744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02 · Missed Asset Lifecycle Revenue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f368315129_1_83"/>
          <p:cNvSpPr/>
          <p:nvPr/>
        </p:nvSpPr>
        <p:spPr>
          <a:xfrm>
            <a:off x="3611880" y="2926080"/>
            <a:ext cx="2249424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2600"/>
              <a:buFont typeface="Cambria"/>
              <a:buNone/>
            </a:pPr>
            <a:r>
              <a:rPr b="1" i="0" lang="en-US" sz="2600" u="none" cap="none" strike="noStrike">
                <a:solidFill>
                  <a:srgbClr val="1F71AD"/>
                </a:solidFill>
                <a:latin typeface="Cambria"/>
                <a:ea typeface="Cambria"/>
                <a:cs typeface="Cambria"/>
                <a:sym typeface="Cambria"/>
              </a:rPr>
              <a:t>10x+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f368315129_1_83"/>
          <p:cNvSpPr/>
          <p:nvPr/>
        </p:nvSpPr>
        <p:spPr>
          <a:xfrm>
            <a:off x="3611880" y="347472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revenue potential from data-driven leads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f368315129_1_83"/>
          <p:cNvSpPr/>
          <p:nvPr/>
        </p:nvSpPr>
        <p:spPr>
          <a:xfrm>
            <a:off x="3611880" y="4023360"/>
            <a:ext cx="2249424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ELM and TINCapture turn on-site findings and equipment data into qualified service leads automatically.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f368315129_1_83"/>
          <p:cNvSpPr/>
          <p:nvPr/>
        </p:nvSpPr>
        <p:spPr>
          <a:xfrm>
            <a:off x="6181344" y="2148840"/>
            <a:ext cx="2651760" cy="3200400"/>
          </a:xfrm>
          <a:prstGeom prst="roundRect">
            <a:avLst>
              <a:gd fmla="val 2414" name="adj"/>
            </a:avLst>
          </a:prstGeom>
          <a:solidFill>
            <a:srgbClr val="F7F9FB"/>
          </a:solidFill>
          <a:ln>
            <a:noFill/>
          </a:ln>
          <a:effectLst>
            <a:outerShdw blurRad="101600" rotWithShape="0" algn="bl" dir="2700000" dist="38100">
              <a:srgbClr val="0D1B2A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f368315129_1_83"/>
          <p:cNvSpPr/>
          <p:nvPr/>
        </p:nvSpPr>
        <p:spPr>
          <a:xfrm>
            <a:off x="6382512" y="237744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03 · Reactive Service &amp; PM Risk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f368315129_1_83"/>
          <p:cNvSpPr/>
          <p:nvPr/>
        </p:nvSpPr>
        <p:spPr>
          <a:xfrm>
            <a:off x="6382512" y="2926080"/>
            <a:ext cx="2249424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2600"/>
              <a:buFont typeface="Cambria"/>
              <a:buNone/>
            </a:pPr>
            <a:r>
              <a:rPr b="1" i="0" lang="en-US" sz="2600" u="none" cap="none" strike="noStrike">
                <a:solidFill>
                  <a:srgbClr val="1F71AD"/>
                </a:solidFill>
                <a:latin typeface="Cambria"/>
                <a:ea typeface="Cambria"/>
                <a:cs typeface="Cambria"/>
                <a:sym typeface="Cambria"/>
              </a:rPr>
              <a:t>Proactive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f368315129_1_83"/>
          <p:cNvSpPr/>
          <p:nvPr/>
        </p:nvSpPr>
        <p:spPr>
          <a:xfrm>
            <a:off x="6382512" y="347472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PM revenue instead of reactive repair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f368315129_1_83"/>
          <p:cNvSpPr/>
          <p:nvPr/>
        </p:nvSpPr>
        <p:spPr>
          <a:xfrm>
            <a:off x="6382512" y="4023360"/>
            <a:ext cx="2249424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PM Expert consolidates multi-OEM telematics into one dashboard — before equipment becomes overdue.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f368315129_1_83"/>
          <p:cNvSpPr/>
          <p:nvPr/>
        </p:nvSpPr>
        <p:spPr>
          <a:xfrm>
            <a:off x="8951976" y="2148840"/>
            <a:ext cx="2651760" cy="3200400"/>
          </a:xfrm>
          <a:prstGeom prst="roundRect">
            <a:avLst>
              <a:gd fmla="val 2414" name="adj"/>
            </a:avLst>
          </a:prstGeom>
          <a:solidFill>
            <a:srgbClr val="F7F9FB"/>
          </a:solidFill>
          <a:ln>
            <a:noFill/>
          </a:ln>
          <a:effectLst>
            <a:outerShdw blurRad="101600" rotWithShape="0" algn="bl" dir="2700000" dist="38100">
              <a:srgbClr val="0D1B2A">
                <a:alpha val="1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f368315129_1_83"/>
          <p:cNvSpPr/>
          <p:nvPr/>
        </p:nvSpPr>
        <p:spPr>
          <a:xfrm>
            <a:off x="9153144" y="237744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050"/>
              <a:buFont typeface="Calibri"/>
              <a:buNone/>
            </a:pPr>
            <a:r>
              <a:rPr b="1" i="0" lang="en-US" sz="105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04 · Legacy System Cost of Ownership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f368315129_1_83"/>
          <p:cNvSpPr/>
          <p:nvPr/>
        </p:nvSpPr>
        <p:spPr>
          <a:xfrm>
            <a:off x="9153144" y="2926080"/>
            <a:ext cx="2249424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2600"/>
              <a:buFont typeface="Cambria"/>
              <a:buNone/>
            </a:pPr>
            <a:r>
              <a:rPr b="1" i="0" lang="en-US" sz="2600" u="none" cap="none" strike="noStrike">
                <a:solidFill>
                  <a:srgbClr val="1F71AD"/>
                </a:solidFill>
                <a:latin typeface="Cambria"/>
                <a:ea typeface="Cambria"/>
                <a:cs typeface="Cambria"/>
                <a:sym typeface="Cambria"/>
              </a:rPr>
              <a:t>$10K–15K+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f368315129_1_83"/>
          <p:cNvSpPr/>
          <p:nvPr/>
        </p:nvSpPr>
        <p:spPr>
          <a:xfrm>
            <a:off x="9153144" y="3474720"/>
            <a:ext cx="2249424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avoided per location annually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f368315129_1_83"/>
          <p:cNvSpPr/>
          <p:nvPr/>
        </p:nvSpPr>
        <p:spPr>
          <a:xfrm>
            <a:off x="9153144" y="4023360"/>
            <a:ext cx="2249424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4A5568"/>
                </a:solidFill>
                <a:latin typeface="Calibri"/>
                <a:ea typeface="Calibri"/>
                <a:cs typeface="Calibri"/>
                <a:sym typeface="Calibri"/>
              </a:rPr>
              <a:t>Setup in days, not months. No implementation fees. VE Intellidealer integrated.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f368315129_1_83"/>
          <p:cNvSpPr/>
          <p:nvPr/>
        </p:nvSpPr>
        <p:spPr>
          <a:xfrm>
            <a:off x="0" y="0"/>
            <a:ext cx="12192000" cy="97500"/>
          </a:xfrm>
          <a:prstGeom prst="rect">
            <a:avLst/>
          </a:prstGeom>
          <a:solidFill>
            <a:srgbClr val="1F71AD"/>
          </a:solidFill>
          <a:ln cap="flat" cmpd="sng" w="12700">
            <a:solidFill>
              <a:srgbClr val="1F71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B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dbfe790f9_1_175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THE BUSINESS CASE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edbfe790f9_1_175"/>
          <p:cNvSpPr/>
          <p:nvPr/>
        </p:nvSpPr>
        <p:spPr>
          <a:xfrm>
            <a:off x="548640" y="777240"/>
            <a:ext cx="107899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What legacy systems cost you.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What VizaLogix replaces it with.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edbfe790f9_1_175"/>
          <p:cNvSpPr/>
          <p:nvPr/>
        </p:nvSpPr>
        <p:spPr>
          <a:xfrm>
            <a:off x="548640" y="1920240"/>
            <a:ext cx="11064240" cy="50292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edbfe790f9_1_175"/>
          <p:cNvSpPr/>
          <p:nvPr/>
        </p:nvSpPr>
        <p:spPr>
          <a:xfrm>
            <a:off x="731520" y="1920240"/>
            <a:ext cx="402336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C4D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B8C4D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edbfe790f9_1_175"/>
          <p:cNvSpPr/>
          <p:nvPr/>
        </p:nvSpPr>
        <p:spPr>
          <a:xfrm>
            <a:off x="4846320" y="1920240"/>
            <a:ext cx="34747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A8A8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2A8A8"/>
                </a:solidFill>
                <a:latin typeface="Arial"/>
                <a:ea typeface="Arial"/>
                <a:cs typeface="Arial"/>
                <a:sym typeface="Arial"/>
              </a:rPr>
              <a:t>LEGACY SYSTEMS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edbfe790f9_1_175"/>
          <p:cNvSpPr/>
          <p:nvPr/>
        </p:nvSpPr>
        <p:spPr>
          <a:xfrm>
            <a:off x="8412480" y="1920240"/>
            <a:ext cx="3657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VIZALOGIX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edbfe790f9_1_175"/>
          <p:cNvSpPr/>
          <p:nvPr/>
        </p:nvSpPr>
        <p:spPr>
          <a:xfrm>
            <a:off x="548640" y="2423160"/>
            <a:ext cx="11064240" cy="566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edbfe790f9_1_175"/>
          <p:cNvSpPr/>
          <p:nvPr/>
        </p:nvSpPr>
        <p:spPr>
          <a:xfrm>
            <a:off x="731520" y="2423160"/>
            <a:ext cx="40233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Implementation timeline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edbfe790f9_1_175"/>
          <p:cNvSpPr/>
          <p:nvPr/>
        </p:nvSpPr>
        <p:spPr>
          <a:xfrm>
            <a:off x="4846320" y="2423160"/>
            <a:ext cx="347472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12–36 months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edbfe790f9_1_175"/>
          <p:cNvSpPr/>
          <p:nvPr/>
        </p:nvSpPr>
        <p:spPr>
          <a:xfrm>
            <a:off x="8412480" y="2423160"/>
            <a:ext cx="3657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59669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059669"/>
                </a:solidFill>
                <a:latin typeface="Arial"/>
                <a:ea typeface="Arial"/>
                <a:cs typeface="Arial"/>
                <a:sym typeface="Arial"/>
              </a:rPr>
              <a:t>Days, not months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edbfe790f9_1_175"/>
          <p:cNvSpPr/>
          <p:nvPr/>
        </p:nvSpPr>
        <p:spPr>
          <a:xfrm>
            <a:off x="548640" y="2990088"/>
            <a:ext cx="11064240" cy="566928"/>
          </a:xfrm>
          <a:prstGeom prst="rect">
            <a:avLst/>
          </a:prstGeom>
          <a:solidFill>
            <a:srgbClr val="E8E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edbfe790f9_1_175"/>
          <p:cNvSpPr/>
          <p:nvPr/>
        </p:nvSpPr>
        <p:spPr>
          <a:xfrm>
            <a:off x="731520" y="2990088"/>
            <a:ext cx="40233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Implementation fees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edbfe790f9_1_175"/>
          <p:cNvSpPr/>
          <p:nvPr/>
        </p:nvSpPr>
        <p:spPr>
          <a:xfrm>
            <a:off x="4846320" y="2990088"/>
            <a:ext cx="347472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High upfront costs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edbfe790f9_1_175"/>
          <p:cNvSpPr/>
          <p:nvPr/>
        </p:nvSpPr>
        <p:spPr>
          <a:xfrm>
            <a:off x="8412480" y="2990088"/>
            <a:ext cx="3657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59669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059669"/>
                </a:solidFill>
                <a:latin typeface="Arial"/>
                <a:ea typeface="Arial"/>
                <a:cs typeface="Arial"/>
                <a:sym typeface="Arial"/>
              </a:rPr>
              <a:t>No setup fees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edbfe790f9_1_175"/>
          <p:cNvSpPr/>
          <p:nvPr/>
        </p:nvSpPr>
        <p:spPr>
          <a:xfrm>
            <a:off x="548640" y="3557016"/>
            <a:ext cx="11064240" cy="566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edbfe790f9_1_175"/>
          <p:cNvSpPr/>
          <p:nvPr/>
        </p:nvSpPr>
        <p:spPr>
          <a:xfrm>
            <a:off x="731520" y="3557016"/>
            <a:ext cx="40233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Annual cost per location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edbfe790f9_1_175"/>
          <p:cNvSpPr/>
          <p:nvPr/>
        </p:nvSpPr>
        <p:spPr>
          <a:xfrm>
            <a:off x="4846320" y="3557016"/>
            <a:ext cx="347472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$10K–$15K+/year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edbfe790f9_1_175"/>
          <p:cNvSpPr/>
          <p:nvPr/>
        </p:nvSpPr>
        <p:spPr>
          <a:xfrm>
            <a:off x="8412480" y="3557016"/>
            <a:ext cx="3657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59669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059669"/>
                </a:solidFill>
                <a:latin typeface="Arial"/>
                <a:ea typeface="Arial"/>
                <a:cs typeface="Arial"/>
                <a:sym typeface="Arial"/>
              </a:rPr>
              <a:t>Transparent pricing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edbfe790f9_1_175"/>
          <p:cNvSpPr/>
          <p:nvPr/>
        </p:nvSpPr>
        <p:spPr>
          <a:xfrm>
            <a:off x="548640" y="4123944"/>
            <a:ext cx="11064240" cy="566928"/>
          </a:xfrm>
          <a:prstGeom prst="rect">
            <a:avLst/>
          </a:prstGeom>
          <a:solidFill>
            <a:srgbClr val="E8E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edbfe790f9_1_175"/>
          <p:cNvSpPr/>
          <p:nvPr/>
        </p:nvSpPr>
        <p:spPr>
          <a:xfrm>
            <a:off x="731520" y="4123944"/>
            <a:ext cx="40233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System connectivity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edbfe790f9_1_175"/>
          <p:cNvSpPr/>
          <p:nvPr/>
        </p:nvSpPr>
        <p:spPr>
          <a:xfrm>
            <a:off x="4846320" y="4123944"/>
            <a:ext cx="347472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Siloed — no connection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edbfe790f9_1_175"/>
          <p:cNvSpPr/>
          <p:nvPr/>
        </p:nvSpPr>
        <p:spPr>
          <a:xfrm>
            <a:off x="8412480" y="4123944"/>
            <a:ext cx="3657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59669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059669"/>
                </a:solidFill>
                <a:latin typeface="Arial"/>
                <a:ea typeface="Arial"/>
                <a:cs typeface="Arial"/>
                <a:sym typeface="Arial"/>
              </a:rPr>
              <a:t>One connected platform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edbfe790f9_1_175"/>
          <p:cNvSpPr/>
          <p:nvPr/>
        </p:nvSpPr>
        <p:spPr>
          <a:xfrm>
            <a:off x="731395" y="4690875"/>
            <a:ext cx="4023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Time to revenue impact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edbfe790f9_1_175"/>
          <p:cNvSpPr/>
          <p:nvPr/>
        </p:nvSpPr>
        <p:spPr>
          <a:xfrm>
            <a:off x="4846320" y="4690875"/>
            <a:ext cx="3474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C2626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DC2626"/>
                </a:solidFill>
                <a:latin typeface="Arial"/>
                <a:ea typeface="Arial"/>
                <a:cs typeface="Arial"/>
                <a:sym typeface="Arial"/>
              </a:rPr>
              <a:t>12–36 months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edbfe790f9_1_175"/>
          <p:cNvSpPr/>
          <p:nvPr/>
        </p:nvSpPr>
        <p:spPr>
          <a:xfrm>
            <a:off x="8412505" y="469087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59669"/>
              </a:buClr>
              <a:buSzPts val="1150"/>
              <a:buFont typeface="Arial"/>
              <a:buNone/>
            </a:pPr>
            <a:r>
              <a:rPr b="1" i="0" lang="en-US" sz="1150" u="none" cap="none" strike="noStrike">
                <a:solidFill>
                  <a:srgbClr val="059669"/>
                </a:solidFill>
                <a:latin typeface="Arial"/>
                <a:ea typeface="Arial"/>
                <a:cs typeface="Arial"/>
                <a:sym typeface="Arial"/>
              </a:rPr>
              <a:t>Immediate — day one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edbfe790f9_1_175"/>
          <p:cNvSpPr/>
          <p:nvPr/>
        </p:nvSpPr>
        <p:spPr>
          <a:xfrm>
            <a:off x="11521440" y="644652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8D0DA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C8D0DA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edbfe790f9_1_175"/>
          <p:cNvSpPr/>
          <p:nvPr/>
        </p:nvSpPr>
        <p:spPr>
          <a:xfrm>
            <a:off x="0" y="0"/>
            <a:ext cx="12192000" cy="97500"/>
          </a:xfrm>
          <a:prstGeom prst="rect">
            <a:avLst/>
          </a:prstGeom>
          <a:solidFill>
            <a:srgbClr val="0D1B2A"/>
          </a:solidFill>
          <a:ln cap="flat" cmpd="sng" w="12700">
            <a:solidFill>
              <a:srgbClr val="0D1B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f368315129_1_117"/>
          <p:cNvSpPr/>
          <p:nvPr/>
        </p:nvSpPr>
        <p:spPr>
          <a:xfrm>
            <a:off x="640080" y="45720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WHY DEALERSHIPS ARE MOVING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f368315129_1_117"/>
          <p:cNvSpPr/>
          <p:nvPr/>
        </p:nvSpPr>
        <p:spPr>
          <a:xfrm>
            <a:off x="640080" y="777240"/>
            <a:ext cx="108813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2400"/>
              <a:buFont typeface="Cambria"/>
              <a:buNone/>
            </a:pPr>
            <a:r>
              <a:rPr b="1" i="0" lang="en-US" sz="2400" u="none" cap="none" strike="noStrike">
                <a:solidFill>
                  <a:srgbClr val="0D1B2A"/>
                </a:solidFill>
                <a:latin typeface="Cambria"/>
                <a:ea typeface="Cambria"/>
                <a:cs typeface="Cambria"/>
                <a:sym typeface="Cambria"/>
              </a:rPr>
              <a:t>Running in real dealership service departments today.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f368315129_1_117"/>
          <p:cNvSpPr/>
          <p:nvPr/>
        </p:nvSpPr>
        <p:spPr>
          <a:xfrm>
            <a:off x="640080" y="1691640"/>
            <a:ext cx="5486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718096"/>
                </a:solidFill>
                <a:latin typeface="Calibri"/>
                <a:ea typeface="Calibri"/>
                <a:cs typeface="Calibri"/>
                <a:sym typeface="Calibri"/>
              </a:rPr>
              <a:t>CURRENTLY RUNNING AT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f368315129_1_117"/>
          <p:cNvSpPr/>
          <p:nvPr/>
        </p:nvSpPr>
        <p:spPr>
          <a:xfrm>
            <a:off x="640080" y="2057400"/>
            <a:ext cx="2606040" cy="77724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f368315129_1_117"/>
          <p:cNvSpPr/>
          <p:nvPr/>
        </p:nvSpPr>
        <p:spPr>
          <a:xfrm>
            <a:off x="640080" y="2057400"/>
            <a:ext cx="26060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Volvo CE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f368315129_1_117"/>
          <p:cNvSpPr/>
          <p:nvPr/>
        </p:nvSpPr>
        <p:spPr>
          <a:xfrm>
            <a:off x="3364992" y="2057400"/>
            <a:ext cx="2606040" cy="77724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f368315129_1_117"/>
          <p:cNvSpPr/>
          <p:nvPr/>
        </p:nvSpPr>
        <p:spPr>
          <a:xfrm>
            <a:off x="3364992" y="2057400"/>
            <a:ext cx="26060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Carter Machinery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f368315129_1_117"/>
          <p:cNvSpPr/>
          <p:nvPr/>
        </p:nvSpPr>
        <p:spPr>
          <a:xfrm>
            <a:off x="6089904" y="2057400"/>
            <a:ext cx="2606040" cy="77724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f368315129_1_117"/>
          <p:cNvSpPr/>
          <p:nvPr/>
        </p:nvSpPr>
        <p:spPr>
          <a:xfrm>
            <a:off x="6089904" y="2057400"/>
            <a:ext cx="26060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Ascendum Machinery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f368315129_1_117"/>
          <p:cNvSpPr/>
          <p:nvPr/>
        </p:nvSpPr>
        <p:spPr>
          <a:xfrm>
            <a:off x="8814816" y="2057400"/>
            <a:ext cx="2606040" cy="77724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f368315129_1_117"/>
          <p:cNvSpPr/>
          <p:nvPr/>
        </p:nvSpPr>
        <p:spPr>
          <a:xfrm>
            <a:off x="8814816" y="2057400"/>
            <a:ext cx="260604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Ditch Witch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f368315129_1_117"/>
          <p:cNvSpPr/>
          <p:nvPr/>
        </p:nvSpPr>
        <p:spPr>
          <a:xfrm>
            <a:off x="640080" y="5018335"/>
            <a:ext cx="10881300" cy="1234500"/>
          </a:xfrm>
          <a:prstGeom prst="roundRect">
            <a:avLst>
              <a:gd fmla="val 5926" name="adj"/>
            </a:avLst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f368315129_1_117"/>
          <p:cNvSpPr/>
          <p:nvPr/>
        </p:nvSpPr>
        <p:spPr>
          <a:xfrm>
            <a:off x="1005840" y="5018335"/>
            <a:ext cx="101499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mbria"/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dealerships pulling ahead aren't adding headcount. They're using one connected system to turn every missed opportunity into quoted, scheduled, and completed work — from the team they already have.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f368315129_1_117"/>
          <p:cNvSpPr/>
          <p:nvPr/>
        </p:nvSpPr>
        <p:spPr>
          <a:xfrm>
            <a:off x="1998868" y="3126350"/>
            <a:ext cx="2606100" cy="77730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f368315129_1_117"/>
          <p:cNvSpPr/>
          <p:nvPr/>
        </p:nvSpPr>
        <p:spPr>
          <a:xfrm>
            <a:off x="1998868" y="3126350"/>
            <a:ext cx="2606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AIS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f368315129_1_117"/>
          <p:cNvSpPr/>
          <p:nvPr/>
        </p:nvSpPr>
        <p:spPr>
          <a:xfrm>
            <a:off x="4723780" y="3126350"/>
            <a:ext cx="2606100" cy="77730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f368315129_1_117"/>
          <p:cNvSpPr/>
          <p:nvPr/>
        </p:nvSpPr>
        <p:spPr>
          <a:xfrm>
            <a:off x="4723780" y="3126350"/>
            <a:ext cx="2606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Ag Revolution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f368315129_1_117"/>
          <p:cNvSpPr/>
          <p:nvPr/>
        </p:nvSpPr>
        <p:spPr>
          <a:xfrm>
            <a:off x="7448692" y="3126350"/>
            <a:ext cx="2606100" cy="777300"/>
          </a:xfrm>
          <a:prstGeom prst="roundRect">
            <a:avLst>
              <a:gd fmla="val 8235" name="adj"/>
            </a:avLst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f368315129_1_117"/>
          <p:cNvSpPr/>
          <p:nvPr/>
        </p:nvSpPr>
        <p:spPr>
          <a:xfrm>
            <a:off x="7448692" y="3126350"/>
            <a:ext cx="2606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300"/>
              <a:buFont typeface="Calibri"/>
              <a:buNone/>
            </a:pPr>
            <a:r>
              <a:rPr b="1" lang="en-US" sz="1300">
                <a:solidFill>
                  <a:srgbClr val="1F71AD"/>
                </a:solidFill>
                <a:latin typeface="Calibri"/>
                <a:ea typeface="Calibri"/>
                <a:cs typeface="Calibri"/>
                <a:sym typeface="Calibri"/>
              </a:rPr>
              <a:t>Hoffman Equipment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f368315129_1_117"/>
          <p:cNvSpPr/>
          <p:nvPr/>
        </p:nvSpPr>
        <p:spPr>
          <a:xfrm>
            <a:off x="1051565" y="4300943"/>
            <a:ext cx="10058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9BAE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Trusted by 100+ Dealerships</a:t>
            </a: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• </a:t>
            </a:r>
            <a:r>
              <a:rPr b="1"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Dedicated Onboarding Team</a:t>
            </a: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</a:t>
            </a: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$0 Implementation Fees  •  </a:t>
            </a:r>
            <a:r>
              <a:rPr b="1"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ISO 27001 Certified</a:t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3f368315129_1_117"/>
          <p:cNvSpPr/>
          <p:nvPr/>
        </p:nvSpPr>
        <p:spPr>
          <a:xfrm>
            <a:off x="0" y="0"/>
            <a:ext cx="12192000" cy="97500"/>
          </a:xfrm>
          <a:prstGeom prst="rect">
            <a:avLst/>
          </a:prstGeom>
          <a:solidFill>
            <a:srgbClr val="1F71AD"/>
          </a:solidFill>
          <a:ln cap="flat" cmpd="sng" w="12700">
            <a:solidFill>
              <a:srgbClr val="1F71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dbfe790f9_1_231"/>
          <p:cNvSpPr/>
          <p:nvPr/>
        </p:nvSpPr>
        <p:spPr>
          <a:xfrm>
            <a:off x="9601200" y="-1828800"/>
            <a:ext cx="5486400" cy="5486400"/>
          </a:xfrm>
          <a:prstGeom prst="ellipse">
            <a:avLst/>
          </a:prstGeom>
          <a:solidFill>
            <a:srgbClr val="E8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edbfe790f9_1_231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SEE IT FOR YOURSELF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edbfe790f9_1_231"/>
          <p:cNvSpPr/>
          <p:nvPr/>
        </p:nvSpPr>
        <p:spPr>
          <a:xfrm>
            <a:off x="548640" y="868680"/>
            <a:ext cx="96012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We'd rather show you than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walk you through a deck.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edbfe790f9_1_231"/>
          <p:cNvSpPr/>
          <p:nvPr/>
        </p:nvSpPr>
        <p:spPr>
          <a:xfrm>
            <a:off x="548640" y="2148840"/>
            <a:ext cx="89611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4A5568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Arial"/>
                <a:ea typeface="Arial"/>
                <a:cs typeface="Arial"/>
                <a:sym typeface="Arial"/>
              </a:rPr>
              <a:t>Twenty minutes. We'll show you what this looks like running inside your operation — and what it could mean for revenue your team is already leaving on the table.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edbfe790f9_1_231"/>
          <p:cNvSpPr/>
          <p:nvPr/>
        </p:nvSpPr>
        <p:spPr>
          <a:xfrm>
            <a:off x="548640" y="3200400"/>
            <a:ext cx="4937760" cy="777240"/>
          </a:xfrm>
          <a:prstGeom prst="roundRect">
            <a:avLst>
              <a:gd fmla="val 9412" name="adj"/>
            </a:avLst>
          </a:prstGeom>
          <a:solidFill>
            <a:srgbClr val="1F71AD"/>
          </a:solidFill>
          <a:ln>
            <a:noFill/>
          </a:ln>
          <a:effectLst>
            <a:outerShdw blurRad="127000" rotWithShape="0" algn="bl" dir="5400000" dist="38100">
              <a:srgbClr val="000000">
                <a:alpha val="1803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edbfe790f9_1_231">
            <a:hlinkClick r:id="rId3"/>
          </p:cNvPr>
          <p:cNvSpPr/>
          <p:nvPr/>
        </p:nvSpPr>
        <p:spPr>
          <a:xfrm>
            <a:off x="548640" y="3200400"/>
            <a:ext cx="49377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"/>
              <a:buFont typeface="Arial"/>
              <a:buNone/>
            </a:pPr>
            <a:r>
              <a:rPr b="1" i="0" lang="en-US" sz="145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Let's find a time that works for you.</a:t>
            </a:r>
            <a:endParaRPr b="0" i="0" sz="14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edbfe790f9_1_231"/>
          <p:cNvSpPr/>
          <p:nvPr/>
        </p:nvSpPr>
        <p:spPr>
          <a:xfrm>
            <a:off x="548640" y="429768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71AD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F71AD"/>
                </a:solidFill>
                <a:latin typeface="Arial"/>
                <a:ea typeface="Arial"/>
                <a:cs typeface="Arial"/>
                <a:sym typeface="Arial"/>
              </a:rPr>
              <a:t>WHAT YOU'LL SEE IN 20 MINUTES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edbfe790f9_1_231"/>
          <p:cNvSpPr/>
          <p:nvPr/>
        </p:nvSpPr>
        <p:spPr>
          <a:xfrm>
            <a:off x="548640" y="4608576"/>
            <a:ext cx="146304" cy="146304"/>
          </a:xfrm>
          <a:prstGeom prst="ellipse">
            <a:avLst/>
          </a:prstGeom>
          <a:solidFill>
            <a:srgbClr val="0596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edbfe790f9_1_231"/>
          <p:cNvSpPr/>
          <p:nvPr/>
        </p:nvSpPr>
        <p:spPr>
          <a:xfrm>
            <a:off x="868680" y="4535424"/>
            <a:ext cx="100584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How the full workflow runs inside an operation like yours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edbfe790f9_1_231"/>
          <p:cNvSpPr/>
          <p:nvPr/>
        </p:nvSpPr>
        <p:spPr>
          <a:xfrm>
            <a:off x="548640" y="4937760"/>
            <a:ext cx="146304" cy="146304"/>
          </a:xfrm>
          <a:prstGeom prst="ellipse">
            <a:avLst/>
          </a:prstGeom>
          <a:solidFill>
            <a:srgbClr val="0596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edbfe790f9_1_231"/>
          <p:cNvSpPr/>
          <p:nvPr/>
        </p:nvSpPr>
        <p:spPr>
          <a:xfrm>
            <a:off x="868680" y="4864608"/>
            <a:ext cx="100584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What it replaces from your current day-to-day process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edbfe790f9_1_231"/>
          <p:cNvSpPr/>
          <p:nvPr/>
        </p:nvSpPr>
        <p:spPr>
          <a:xfrm>
            <a:off x="548640" y="5266944"/>
            <a:ext cx="146304" cy="146304"/>
          </a:xfrm>
          <a:prstGeom prst="ellipse">
            <a:avLst/>
          </a:prstGeom>
          <a:solidFill>
            <a:srgbClr val="0596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edbfe790f9_1_231"/>
          <p:cNvSpPr/>
          <p:nvPr/>
        </p:nvSpPr>
        <p:spPr>
          <a:xfrm>
            <a:off x="868680" y="5193792"/>
            <a:ext cx="100584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D1B2A"/>
                </a:solidFill>
                <a:latin typeface="Arial"/>
                <a:ea typeface="Arial"/>
                <a:cs typeface="Arial"/>
                <a:sym typeface="Arial"/>
              </a:rPr>
              <a:t>The revenue impact, mapped to your numbers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edbfe790f9_1_231"/>
          <p:cNvSpPr/>
          <p:nvPr/>
        </p:nvSpPr>
        <p:spPr>
          <a:xfrm>
            <a:off x="548640" y="635508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8096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18096"/>
                </a:solidFill>
                <a:latin typeface="Arial"/>
                <a:ea typeface="Arial"/>
                <a:cs typeface="Arial"/>
                <a:sym typeface="Arial"/>
              </a:rPr>
              <a:t>sales@vizalogix.com   |   www.vizalogix.com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131f63dd8_0_5"/>
          <p:cNvSpPr/>
          <p:nvPr/>
        </p:nvSpPr>
        <p:spPr>
          <a:xfrm flipH="1">
            <a:off x="6817" y="6055800"/>
            <a:ext cx="12507308" cy="848347"/>
          </a:xfrm>
          <a:custGeom>
            <a:rect b="b" l="l" r="r" t="t"/>
            <a:pathLst>
              <a:path extrusionOk="0" h="848347" w="9421701">
                <a:moveTo>
                  <a:pt x="9421701" y="0"/>
                </a:moveTo>
                <a:lnTo>
                  <a:pt x="1167224" y="0"/>
                </a:lnTo>
                <a:lnTo>
                  <a:pt x="0" y="848347"/>
                </a:lnTo>
                <a:lnTo>
                  <a:pt x="9421701" y="848347"/>
                </a:lnTo>
                <a:lnTo>
                  <a:pt x="9421701" y="0"/>
                </a:lnTo>
                <a:close/>
              </a:path>
            </a:pathLst>
          </a:custGeom>
          <a:solidFill>
            <a:srgbClr val="1F71AD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7131f63dd8_0_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37131f63dd8_0_5" title="Sin título-1.png"/>
          <p:cNvPicPr preferRelativeResize="0"/>
          <p:nvPr/>
        </p:nvPicPr>
        <p:blipFill rotWithShape="1">
          <a:blip r:embed="rId3">
            <a:alphaModFix/>
          </a:blip>
          <a:srcRect b="0" l="0" r="16660" t="2487"/>
          <a:stretch/>
        </p:blipFill>
        <p:spPr>
          <a:xfrm>
            <a:off x="6344475" y="0"/>
            <a:ext cx="5847524" cy="69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7131f63dd8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569" y="2059843"/>
            <a:ext cx="5173477" cy="159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2024-01-15T04:35:06Z</dcterms:created>
  <dc:creator>Geoff Pace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0x010100F43C72A202D89D428ED5C8E5819A3265</vt:lpwstr>
  </property>
</Properties>
</file>